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5" r:id="rId4"/>
  </p:sldMasterIdLst>
  <p:sldIdLst>
    <p:sldId id="262" r:id="rId5"/>
  </p:sldIdLst>
  <p:sldSz cx="12192000" cy="6858000"/>
  <p:notesSz cx="5848350" cy="85058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AF5"/>
    <a:srgbClr val="FFCC99"/>
    <a:srgbClr val="FFFFCC"/>
    <a:srgbClr val="CCFFCC"/>
    <a:srgbClr val="FFFFFF"/>
    <a:srgbClr val="B9FFB9"/>
    <a:srgbClr val="CCFFFF"/>
    <a:srgbClr val="6DFF6D"/>
    <a:srgbClr val="00FF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A49F1-365E-4119-A89B-EFEE3E82D52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24E-2813-4C0F-905A-3B09D8F1A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281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A49F1-365E-4119-A89B-EFEE3E82D52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24E-2813-4C0F-905A-3B09D8F1A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602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A49F1-365E-4119-A89B-EFEE3E82D52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24E-2813-4C0F-905A-3B09D8F1A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2646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A49F1-365E-4119-A89B-EFEE3E82D52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24E-2813-4C0F-905A-3B09D8F1A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746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A49F1-365E-4119-A89B-EFEE3E82D52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24E-2813-4C0F-905A-3B09D8F1A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44528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A49F1-365E-4119-A89B-EFEE3E82D52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24E-2813-4C0F-905A-3B09D8F1A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8095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A49F1-365E-4119-A89B-EFEE3E82D52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24E-2813-4C0F-905A-3B09D8F1A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398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A49F1-365E-4119-A89B-EFEE3E82D52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24E-2813-4C0F-905A-3B09D8F1A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174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A49F1-365E-4119-A89B-EFEE3E82D52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24E-2813-4C0F-905A-3B09D8F1A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42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A49F1-365E-4119-A89B-EFEE3E82D52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24E-2813-4C0F-905A-3B09D8F1A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720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A49F1-365E-4119-A89B-EFEE3E82D52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24E-2813-4C0F-905A-3B09D8F1A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562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A49F1-365E-4119-A89B-EFEE3E82D52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24E-2813-4C0F-905A-3B09D8F1A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261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A49F1-365E-4119-A89B-EFEE3E82D52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24E-2813-4C0F-905A-3B09D8F1A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148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A49F1-365E-4119-A89B-EFEE3E82D52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24E-2813-4C0F-905A-3B09D8F1A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905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A49F1-365E-4119-A89B-EFEE3E82D52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24E-2813-4C0F-905A-3B09D8F1A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2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A49F1-365E-4119-A89B-EFEE3E82D52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7A24E-2813-4C0F-905A-3B09D8F1A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186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A49F1-365E-4119-A89B-EFEE3E82D522}" type="datetimeFigureOut">
              <a:rPr kumimoji="1" lang="ja-JP" altLang="en-US" smtClean="0"/>
              <a:t>2023/9/19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7E47A24E-2813-4C0F-905A-3B09D8F1A8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2614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6" r:id="rId1"/>
    <p:sldLayoutId id="2147484147" r:id="rId2"/>
    <p:sldLayoutId id="2147484148" r:id="rId3"/>
    <p:sldLayoutId id="2147484149" r:id="rId4"/>
    <p:sldLayoutId id="2147484150" r:id="rId5"/>
    <p:sldLayoutId id="2147484151" r:id="rId6"/>
    <p:sldLayoutId id="2147484152" r:id="rId7"/>
    <p:sldLayoutId id="2147484153" r:id="rId8"/>
    <p:sldLayoutId id="2147484154" r:id="rId9"/>
    <p:sldLayoutId id="2147484155" r:id="rId10"/>
    <p:sldLayoutId id="2147484156" r:id="rId11"/>
    <p:sldLayoutId id="2147484157" r:id="rId12"/>
    <p:sldLayoutId id="2147484158" r:id="rId13"/>
    <p:sldLayoutId id="2147484159" r:id="rId14"/>
    <p:sldLayoutId id="2147484160" r:id="rId15"/>
    <p:sldLayoutId id="2147484161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リボン: カーブして下方向に曲がる 1">
            <a:extLst>
              <a:ext uri="{FF2B5EF4-FFF2-40B4-BE49-F238E27FC236}">
                <a16:creationId xmlns:a16="http://schemas.microsoft.com/office/drawing/2014/main" id="{072C0170-0475-577A-B6B3-BC111133F6AF}"/>
              </a:ext>
            </a:extLst>
          </p:cNvPr>
          <p:cNvSpPr/>
          <p:nvPr/>
        </p:nvSpPr>
        <p:spPr>
          <a:xfrm>
            <a:off x="666204" y="162552"/>
            <a:ext cx="11142618" cy="673471"/>
          </a:xfrm>
          <a:prstGeom prst="ellipseRibbon">
            <a:avLst>
              <a:gd name="adj1" fmla="val 6218"/>
              <a:gd name="adj2" fmla="val 72890"/>
              <a:gd name="adj3" fmla="val 0"/>
            </a:avLst>
          </a:prstGeom>
          <a:solidFill>
            <a:srgbClr val="FDEAF5">
              <a:alpha val="78824"/>
            </a:srgb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ja-JP" sz="2400" b="0" i="0" u="none" strike="noStrike" kern="1200">
                <a:solidFill>
                  <a:srgbClr val="002060"/>
                </a:solidFill>
                <a:effectLst/>
                <a:latin typeface="HGS明朝E" panose="02020900000000000000" pitchFamily="18" charset="-128"/>
                <a:ea typeface="HGS明朝E" panose="02020900000000000000" pitchFamily="18" charset="-128"/>
                <a:cs typeface="+mj-cs"/>
              </a:rPr>
              <a:t>『</a:t>
            </a:r>
            <a:r>
              <a:rPr lang="ja-JP" altLang="en-US" sz="2400" b="0" i="0" u="none" strike="noStrike" kern="1200">
                <a:solidFill>
                  <a:srgbClr val="002060"/>
                </a:solidFill>
                <a:effectLst/>
                <a:latin typeface="HGS明朝E" panose="02020900000000000000" pitchFamily="18" charset="-128"/>
                <a:ea typeface="HGS明朝E" panose="02020900000000000000" pitchFamily="18" charset="-128"/>
                <a:cs typeface="+mj-cs"/>
              </a:rPr>
              <a:t>やさしいヨガ教室</a:t>
            </a:r>
            <a:r>
              <a:rPr lang="en-US" altLang="ja-JP" sz="2400" b="0" i="0" u="none" strike="noStrike" kern="1200">
                <a:solidFill>
                  <a:srgbClr val="002060"/>
                </a:solidFill>
                <a:effectLst/>
                <a:latin typeface="HGS明朝E" panose="02020900000000000000" pitchFamily="18" charset="-128"/>
                <a:ea typeface="HGS明朝E" panose="02020900000000000000" pitchFamily="18" charset="-128"/>
                <a:cs typeface="+mj-cs"/>
              </a:rPr>
              <a:t>』</a:t>
            </a:r>
            <a:r>
              <a:rPr lang="ja-JP" altLang="en-US" sz="2400" b="0" i="0" u="none" strike="noStrike" kern="1200">
                <a:solidFill>
                  <a:srgbClr val="002060"/>
                </a:solidFill>
                <a:effectLst/>
                <a:latin typeface="HGS明朝E" panose="02020900000000000000" pitchFamily="18" charset="-128"/>
                <a:ea typeface="HGS明朝E" panose="02020900000000000000" pitchFamily="18" charset="-128"/>
                <a:cs typeface="+mj-cs"/>
              </a:rPr>
              <a:t>開催のお知らせ</a:t>
            </a:r>
            <a:endParaRPr lang="en-US" altLang="ja-JP" sz="2400" b="0" i="0" u="none" strike="noStrike" kern="1200">
              <a:solidFill>
                <a:srgbClr val="002060"/>
              </a:solidFill>
              <a:effectLst/>
              <a:latin typeface="HGS明朝E" panose="02020900000000000000" pitchFamily="18" charset="-128"/>
              <a:ea typeface="HGS明朝E" panose="02020900000000000000" pitchFamily="18" charset="-128"/>
              <a:cs typeface="+mj-cs"/>
            </a:endParaRPr>
          </a:p>
        </p:txBody>
      </p:sp>
      <p:sp>
        <p:nvSpPr>
          <p:cNvPr id="5" name="スクロール: 横 4">
            <a:extLst>
              <a:ext uri="{FF2B5EF4-FFF2-40B4-BE49-F238E27FC236}">
                <a16:creationId xmlns:a16="http://schemas.microsoft.com/office/drawing/2014/main" id="{EB0392B4-7732-0803-1C60-2CF1CFDA5EBE}"/>
              </a:ext>
            </a:extLst>
          </p:cNvPr>
          <p:cNvSpPr/>
          <p:nvPr/>
        </p:nvSpPr>
        <p:spPr>
          <a:xfrm>
            <a:off x="666205" y="679269"/>
            <a:ext cx="10475407" cy="6172935"/>
          </a:xfrm>
          <a:prstGeom prst="horizontalScroll">
            <a:avLst>
              <a:gd name="adj" fmla="val 5462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ctr"/>
            <a:endParaRPr lang="en-US" altLang="zh-TW" sz="2000" u="none" strike="noStrike" dirty="0">
              <a:solidFill>
                <a:srgbClr val="00B0F0"/>
              </a:solidFill>
              <a:effectLst/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fontAlgn="ctr"/>
            <a:r>
              <a:rPr lang="zh-TW" altLang="en-US" sz="2000" u="none" strike="noStrike" dirty="0">
                <a:solidFill>
                  <a:srgbClr val="0070C0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１　開催期間</a:t>
            </a:r>
            <a:r>
              <a:rPr lang="ja-JP" altLang="en-US" sz="2000" dirty="0">
                <a:solidFill>
                  <a:srgbClr val="0070C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</a:t>
            </a:r>
            <a:r>
              <a:rPr lang="ja-JP" altLang="en-US" sz="2000" dirty="0">
                <a:solidFill>
                  <a:srgbClr val="00206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令和５年１１月から令和６年１月までの第１及び第３金曜日</a:t>
            </a:r>
            <a:endParaRPr lang="en-US" altLang="ja-JP" sz="2000" dirty="0">
              <a:solidFill>
                <a:srgbClr val="002060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fontAlgn="ctr"/>
            <a:r>
              <a:rPr lang="ja-JP" altLang="en-US" sz="2000" dirty="0">
                <a:solidFill>
                  <a:srgbClr val="00206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　　　　　</a:t>
            </a:r>
            <a:r>
              <a:rPr lang="en-US" altLang="ja-JP" sz="2000" dirty="0">
                <a:solidFill>
                  <a:srgbClr val="0070C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※</a:t>
            </a:r>
            <a:r>
              <a:rPr lang="ja-JP" altLang="en-US" sz="2000" u="sng" dirty="0">
                <a:solidFill>
                  <a:srgbClr val="0070C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１１月３・１７日</a:t>
            </a:r>
            <a:r>
              <a:rPr lang="ja-JP" altLang="en-US" sz="2000" dirty="0">
                <a:solidFill>
                  <a:srgbClr val="0070C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、</a:t>
            </a:r>
            <a:r>
              <a:rPr lang="ja-JP" altLang="en-US" sz="2000" u="sng" dirty="0">
                <a:solidFill>
                  <a:srgbClr val="0070C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１２月１・１５日</a:t>
            </a:r>
            <a:r>
              <a:rPr lang="ja-JP" altLang="en-US" sz="2000" dirty="0">
                <a:solidFill>
                  <a:srgbClr val="0070C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、</a:t>
            </a:r>
            <a:r>
              <a:rPr lang="ja-JP" altLang="en-US" sz="2000" u="sng" dirty="0">
                <a:solidFill>
                  <a:srgbClr val="0070C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１月５・１９日</a:t>
            </a:r>
            <a:endParaRPr lang="en-US" altLang="ja-JP" sz="2000" u="sng" dirty="0">
              <a:solidFill>
                <a:srgbClr val="0070C0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fontAlgn="ctr"/>
            <a:r>
              <a:rPr lang="zh-TW" altLang="en-US" sz="2000" u="none" strike="noStrike" dirty="0">
                <a:solidFill>
                  <a:schemeClr val="tx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２　</a:t>
            </a:r>
            <a:r>
              <a:rPr lang="ja-JP" altLang="en-US" sz="20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時　　間　１３時３０分から１５時００分</a:t>
            </a:r>
            <a:endParaRPr lang="en-US" altLang="ja-JP" sz="2000" dirty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fontAlgn="ctr"/>
            <a:r>
              <a:rPr lang="ja-JP" altLang="en-US" sz="2000" dirty="0">
                <a:solidFill>
                  <a:srgbClr val="0070C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３</a:t>
            </a:r>
            <a:r>
              <a:rPr lang="zh-TW" altLang="en-US" sz="2000" u="none" strike="noStrike" dirty="0">
                <a:solidFill>
                  <a:srgbClr val="0070C0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開催場所　久留米市総合福祉会館（久留米市長門石１丁目１－３２） </a:t>
            </a:r>
            <a:endParaRPr lang="en-US" altLang="zh-TW" sz="2000" u="none" strike="noStrike" dirty="0">
              <a:solidFill>
                <a:srgbClr val="0070C0"/>
              </a:solidFill>
              <a:effectLst/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fontAlgn="ctr"/>
            <a:r>
              <a:rPr lang="ja-JP" altLang="en-US" sz="20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４　</a:t>
            </a:r>
            <a:r>
              <a:rPr lang="ja-JP" altLang="en-US" sz="2000" u="none" strike="noStrike" dirty="0">
                <a:solidFill>
                  <a:schemeClr val="tx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内　　容　ゆっくりと体を動かし、健康な心と体を育成します</a:t>
            </a:r>
            <a:r>
              <a:rPr lang="ja-JP" altLang="en-US" sz="20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</a:t>
            </a:r>
            <a:endParaRPr lang="en-US" altLang="ja-JP" sz="2000" u="none" strike="noStrike" dirty="0">
              <a:solidFill>
                <a:schemeClr val="tx1"/>
              </a:solidFill>
              <a:effectLst/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fontAlgn="ctr"/>
            <a:r>
              <a:rPr lang="ja-JP" altLang="en-US" sz="2000" dirty="0">
                <a:solidFill>
                  <a:srgbClr val="0070C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５　講 師 名</a:t>
            </a:r>
            <a:r>
              <a:rPr lang="zh-TW" altLang="en-US" sz="2000" u="none" strike="noStrike" dirty="0">
                <a:solidFill>
                  <a:srgbClr val="0070C0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</a:t>
            </a:r>
            <a:r>
              <a:rPr lang="ja-JP" altLang="en-US" sz="2000" b="1" u="none" strike="noStrike" dirty="0">
                <a:solidFill>
                  <a:srgbClr val="0070C0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三苫真奈美</a:t>
            </a:r>
            <a:r>
              <a:rPr lang="ja-JP" altLang="en-US" sz="2000" u="none" strike="noStrike" dirty="0">
                <a:solidFill>
                  <a:srgbClr val="0070C0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先生</a:t>
            </a:r>
            <a:r>
              <a:rPr lang="ja-JP" altLang="en-US" u="none" strike="noStrike" dirty="0">
                <a:solidFill>
                  <a:srgbClr val="0070C0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（ヨガ歴</a:t>
            </a:r>
            <a:r>
              <a:rPr lang="en-US" altLang="ja-JP" u="none" strike="noStrike" dirty="0">
                <a:solidFill>
                  <a:srgbClr val="0070C0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30</a:t>
            </a:r>
            <a:r>
              <a:rPr lang="ja-JP" altLang="en-US" u="none" strike="noStrike" dirty="0">
                <a:solidFill>
                  <a:srgbClr val="0070C0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年以上、久留米市内外で</a:t>
            </a:r>
            <a:r>
              <a:rPr lang="ja-JP" altLang="en-US" dirty="0">
                <a:solidFill>
                  <a:srgbClr val="0070C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数多くの教室を開催中</a:t>
            </a:r>
            <a:r>
              <a:rPr lang="ja-JP" altLang="en-US" u="none" strike="noStrike" dirty="0">
                <a:solidFill>
                  <a:srgbClr val="0070C0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）</a:t>
            </a:r>
            <a:endParaRPr lang="en-US" altLang="ja-JP" sz="2000" dirty="0">
              <a:solidFill>
                <a:srgbClr val="0070C0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fontAlgn="ctr"/>
            <a:r>
              <a:rPr lang="ja-JP" altLang="en-US" sz="20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６</a:t>
            </a:r>
            <a:r>
              <a:rPr lang="zh-TW" altLang="en-US" sz="2000" u="none" strike="noStrike" dirty="0">
                <a:solidFill>
                  <a:schemeClr val="tx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</a:t>
            </a:r>
            <a:r>
              <a:rPr lang="ja-JP" altLang="en-US" sz="20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定　　員</a:t>
            </a:r>
            <a:r>
              <a:rPr lang="ja-JP" altLang="en-US" sz="2000" u="none" strike="noStrike" dirty="0">
                <a:solidFill>
                  <a:schemeClr val="tx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２０</a:t>
            </a:r>
            <a:r>
              <a:rPr lang="zh-TW" altLang="en-US" sz="2000" u="none" strike="noStrike" dirty="0">
                <a:solidFill>
                  <a:schemeClr val="tx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名（</a:t>
            </a:r>
            <a:r>
              <a:rPr lang="ja-JP" altLang="en-US" sz="2000" u="none" strike="noStrike" dirty="0">
                <a:solidFill>
                  <a:schemeClr val="tx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応募者多数の場合は</a:t>
            </a:r>
            <a:r>
              <a:rPr lang="zh-TW" altLang="en-US" sz="2000" u="none" strike="noStrike" dirty="0">
                <a:solidFill>
                  <a:schemeClr val="tx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抽選）</a:t>
            </a:r>
            <a:endParaRPr lang="en-US" altLang="zh-TW" sz="2000" u="none" strike="noStrike" dirty="0">
              <a:solidFill>
                <a:schemeClr val="tx1"/>
              </a:solidFill>
              <a:effectLst/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fontAlgn="ctr"/>
            <a:r>
              <a:rPr lang="ja-JP" altLang="en-US" sz="2000" dirty="0">
                <a:solidFill>
                  <a:srgbClr val="0070C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７</a:t>
            </a:r>
            <a:r>
              <a:rPr lang="ja-JP" altLang="en-US" sz="2000" u="none" strike="noStrike" dirty="0">
                <a:solidFill>
                  <a:srgbClr val="0070C0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料　　金　無　料</a:t>
            </a:r>
            <a:r>
              <a:rPr lang="ja-JP" altLang="en-US" sz="2000" dirty="0">
                <a:solidFill>
                  <a:srgbClr val="0070C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</a:t>
            </a:r>
            <a:endParaRPr lang="en-US" altLang="ja-JP" sz="2000" dirty="0">
              <a:solidFill>
                <a:srgbClr val="0070C0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８</a:t>
            </a:r>
            <a:r>
              <a:rPr lang="ja-JP" altLang="en-US" sz="2000" u="none" strike="noStrike" dirty="0">
                <a:solidFill>
                  <a:schemeClr val="tx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対 象 者  久留米市内にお住まいで下記に該当する方</a:t>
            </a:r>
            <a:endParaRPr lang="en-US" altLang="ja-JP" sz="2000" u="none" strike="noStrike" dirty="0">
              <a:solidFill>
                <a:schemeClr val="tx1"/>
              </a:solidFill>
              <a:effectLst/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　　　　　・</a:t>
            </a:r>
            <a:r>
              <a:rPr lang="ja-JP" altLang="en-US" sz="2000" u="none" strike="noStrike" dirty="0">
                <a:solidFill>
                  <a:schemeClr val="tx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６０才以上の人</a:t>
            </a:r>
            <a:r>
              <a:rPr lang="ja-JP" altLang="en-US" sz="20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</a:t>
            </a:r>
            <a:r>
              <a:rPr lang="ja-JP" altLang="en-US" sz="2000" u="none" strike="noStrike" dirty="0">
                <a:solidFill>
                  <a:schemeClr val="tx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・体に障がいのある人　・ひとり親家庭の人</a:t>
            </a:r>
            <a:endParaRPr lang="ja-JP" altLang="en-US" sz="2000" dirty="0">
              <a:solidFill>
                <a:schemeClr val="tx1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fontAlgn="ctr"/>
            <a:r>
              <a:rPr lang="ja-JP" altLang="en-US" sz="2000" dirty="0">
                <a:solidFill>
                  <a:srgbClr val="0070C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９</a:t>
            </a:r>
            <a:r>
              <a:rPr lang="ja-JP" altLang="en-US" sz="2000" u="none" strike="noStrike" dirty="0">
                <a:solidFill>
                  <a:srgbClr val="0070C0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申込方法</a:t>
            </a:r>
            <a:r>
              <a:rPr lang="ja-JP" altLang="en-US" sz="2000" dirty="0">
                <a:solidFill>
                  <a:srgbClr val="0070C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</a:t>
            </a:r>
            <a:r>
              <a:rPr lang="ja-JP" altLang="en-US" sz="2000" u="none" strike="noStrike" dirty="0">
                <a:solidFill>
                  <a:srgbClr val="0070C0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電話又はＦＡＸもしくは会館にて直接申込をお願いします</a:t>
            </a:r>
            <a:endParaRPr lang="en-US" altLang="ja-JP" sz="2000" u="none" strike="noStrike" dirty="0">
              <a:solidFill>
                <a:srgbClr val="0070C0"/>
              </a:solidFill>
              <a:effectLst/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fontAlgn="ctr"/>
            <a:r>
              <a:rPr lang="ja-JP" altLang="en-US" sz="2000" dirty="0">
                <a:solidFill>
                  <a:srgbClr val="0070C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 　　　　　</a:t>
            </a:r>
            <a:r>
              <a:rPr lang="en-US" altLang="ja-JP" sz="2000" u="none" strike="noStrike" dirty="0">
                <a:solidFill>
                  <a:srgbClr val="0070C0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☎０９４２－３８－９２８８、ＦＡＸ０９４２－３８－９２８９</a:t>
            </a:r>
            <a:endParaRPr lang="ja-JP" altLang="en-US" sz="2000" dirty="0">
              <a:solidFill>
                <a:srgbClr val="0070C0"/>
              </a:solidFill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algn="l" fontAlgn="ctr"/>
            <a:r>
              <a:rPr lang="ja-JP" altLang="en-US" sz="2000" u="none" strike="noStrike" dirty="0">
                <a:solidFill>
                  <a:srgbClr val="0070C0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　　　　　</a:t>
            </a:r>
            <a:r>
              <a:rPr lang="zh-TW" altLang="en-US" sz="2000" u="none" strike="noStrike" dirty="0">
                <a:solidFill>
                  <a:srgbClr val="0070C0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申込期間</a:t>
            </a:r>
            <a:endParaRPr lang="en-US" altLang="zh-TW" sz="2000" u="none" strike="noStrike" dirty="0">
              <a:solidFill>
                <a:srgbClr val="0070C0"/>
              </a:solidFill>
              <a:effectLst/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algn="l" fontAlgn="ctr"/>
            <a:r>
              <a:rPr lang="ja-JP" altLang="en-US" sz="2000" dirty="0">
                <a:solidFill>
                  <a:srgbClr val="0070C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　　　　　</a:t>
            </a:r>
            <a:r>
              <a:rPr lang="ja-JP" altLang="en-US" sz="2000" u="none" strike="noStrike" dirty="0">
                <a:solidFill>
                  <a:srgbClr val="0070C0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令和５年１０月１日（日）９時から１０月１７日（</a:t>
            </a:r>
            <a:r>
              <a:rPr lang="ja-JP" altLang="en-US" sz="2000" dirty="0">
                <a:solidFill>
                  <a:srgbClr val="0070C0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火</a:t>
            </a:r>
            <a:r>
              <a:rPr lang="ja-JP" altLang="en-US" sz="2000" u="none" strike="noStrike" dirty="0">
                <a:solidFill>
                  <a:srgbClr val="0070C0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）１６時まで</a:t>
            </a:r>
            <a:endParaRPr lang="en-US" altLang="ja-JP" sz="2000" u="none" strike="noStrike" dirty="0">
              <a:solidFill>
                <a:srgbClr val="0070C0"/>
              </a:solidFill>
              <a:effectLst/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fontAlgn="ctr"/>
            <a:r>
              <a:rPr lang="en-US" altLang="ja-JP" sz="20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10</a:t>
            </a:r>
            <a:r>
              <a:rPr lang="ja-JP" altLang="en-US" sz="20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そ の 他　抽　選　日　１０</a:t>
            </a:r>
            <a:r>
              <a:rPr lang="ja-JP" altLang="en-US" sz="2000" u="none" strike="noStrike" dirty="0">
                <a:solidFill>
                  <a:schemeClr val="tx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月１８日（水）</a:t>
            </a:r>
            <a:endParaRPr lang="en-US" altLang="ja-JP" sz="2000" u="none" strike="noStrike" dirty="0">
              <a:solidFill>
                <a:schemeClr val="tx1"/>
              </a:solidFill>
              <a:effectLst/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fontAlgn="ctr"/>
            <a:r>
              <a:rPr lang="ja-JP" altLang="en-US" sz="2000" b="1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　　　　　　　</a:t>
            </a:r>
            <a:r>
              <a:rPr lang="ja-JP" altLang="en-US" sz="20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当否の連絡　１０</a:t>
            </a:r>
            <a:r>
              <a:rPr lang="ja-JP" altLang="en-US" sz="2000" u="none" strike="noStrike" dirty="0">
                <a:solidFill>
                  <a:schemeClr val="tx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月１８日（水）以降、</a:t>
            </a:r>
            <a:r>
              <a:rPr lang="ja-JP" altLang="en-US" sz="2000" dirty="0">
                <a:solidFill>
                  <a:schemeClr val="tx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応募者へ</a:t>
            </a:r>
            <a:r>
              <a:rPr lang="ja-JP" altLang="en-US" sz="2000" u="none" strike="noStrike" dirty="0">
                <a:solidFill>
                  <a:schemeClr val="tx1"/>
                </a:solidFill>
                <a:effectLst/>
                <a:latin typeface="HGｺﾞｼｯｸE" panose="020B0909000000000000" pitchFamily="49" charset="-128"/>
                <a:ea typeface="HGｺﾞｼｯｸE" panose="020B0909000000000000" pitchFamily="49" charset="-128"/>
              </a:rPr>
              <a:t>電話で連絡</a:t>
            </a:r>
            <a:endParaRPr lang="en-US" altLang="ja-JP" sz="2000" u="none" strike="noStrike" dirty="0">
              <a:solidFill>
                <a:schemeClr val="tx1"/>
              </a:solidFill>
              <a:effectLst/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algn="l" fontAlgn="ctr"/>
            <a:endParaRPr lang="zh-TW" altLang="en-US" sz="2000" b="1" i="0" u="none" strike="noStrike" dirty="0">
              <a:solidFill>
                <a:srgbClr val="000000"/>
              </a:solidFill>
              <a:effectLst/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281E14F-0B14-510A-9B15-568CD3C65E91}"/>
              </a:ext>
            </a:extLst>
          </p:cNvPr>
          <p:cNvSpPr txBox="1"/>
          <p:nvPr/>
        </p:nvSpPr>
        <p:spPr>
          <a:xfrm>
            <a:off x="11545388" y="0"/>
            <a:ext cx="646612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別紙第</a:t>
            </a:r>
            <a:r>
              <a:rPr kumimoji="1" lang="en-US" altLang="ja-JP" sz="900" b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endParaRPr kumimoji="1" lang="ja-JP" altLang="en-US" sz="900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1999579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78274d3-7a01-41a6-896c-6836d36071f5">
      <Terms xmlns="http://schemas.microsoft.com/office/infopath/2007/PartnerControls"/>
    </lcf76f155ced4ddcb4097134ff3c332f>
    <TaxCatchAll xmlns="149abb33-5cd2-4c8d-a747-4854c9e8c49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E43485D4270744AAFEB24A6BE8828BB" ma:contentTypeVersion="14" ma:contentTypeDescription="新しいドキュメントを作成します。" ma:contentTypeScope="" ma:versionID="5bd7618d686e3518cb3a484814d124ef">
  <xsd:schema xmlns:xsd="http://www.w3.org/2001/XMLSchema" xmlns:xs="http://www.w3.org/2001/XMLSchema" xmlns:p="http://schemas.microsoft.com/office/2006/metadata/properties" xmlns:ns2="178274d3-7a01-41a6-896c-6836d36071f5" xmlns:ns3="149abb33-5cd2-4c8d-a747-4854c9e8c493" targetNamespace="http://schemas.microsoft.com/office/2006/metadata/properties" ma:root="true" ma:fieldsID="633323c8215c4e2af180ffe549d7fd72" ns2:_="" ns3:_="">
    <xsd:import namespace="178274d3-7a01-41a6-896c-6836d36071f5"/>
    <xsd:import namespace="149abb33-5cd2-4c8d-a747-4854c9e8c4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8274d3-7a01-41a6-896c-6836d36071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画像タグ" ma:readOnly="false" ma:fieldId="{5cf76f15-5ced-4ddc-b409-7134ff3c332f}" ma:taxonomyMulti="true" ma:sspId="e281d31f-a767-40d4-8b41-d3723c53aa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9abb33-5cd2-4c8d-a747-4854c9e8c49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a8ae9af0-9e73-4157-a42c-10e0cea2bdc1}" ma:internalName="TaxCatchAll" ma:showField="CatchAllData" ma:web="149abb33-5cd2-4c8d-a747-4854c9e8c4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531BB7-73A7-4836-A06B-8D61C857848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164917-E1BE-48CE-87DA-0C073D903EDE}">
  <ds:schemaRefs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149abb33-5cd2-4c8d-a747-4854c9e8c493"/>
    <ds:schemaRef ds:uri="178274d3-7a01-41a6-896c-6836d36071f5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3B44691-AC4F-4934-9653-33FD434B34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8274d3-7a01-41a6-896c-6836d36071f5"/>
    <ds:schemaRef ds:uri="149abb33-5cd2-4c8d-a747-4854c9e8c4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</TotalTime>
  <Words>218</Words>
  <Application>Microsoft Office PowerPoint</Application>
  <PresentationFormat>ワイド画面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HGS明朝E</vt:lpstr>
      <vt:lpstr>HGｺﾞｼｯｸE</vt:lpstr>
      <vt:lpstr>ＭＳ ゴシック</vt:lpstr>
      <vt:lpstr>Arial</vt:lpstr>
      <vt:lpstr>Trebuchet MS</vt:lpstr>
      <vt:lpstr>Wingdings 3</vt:lpstr>
      <vt:lpstr>ファセット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福祉会館n2</dc:creator>
  <cp:lastModifiedBy>平嶋　直美</cp:lastModifiedBy>
  <cp:revision>9</cp:revision>
  <cp:lastPrinted>2023-09-19T06:12:05Z</cp:lastPrinted>
  <dcterms:created xsi:type="dcterms:W3CDTF">2021-02-03T05:03:51Z</dcterms:created>
  <dcterms:modified xsi:type="dcterms:W3CDTF">2023-09-19T06:47:39Z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0x0101004E43485D4270744AAFEB24A6BE8828BB</vt:lpwstr>
  </property>
  <property fmtid="{D5CDD505-2E9C-101B-9397-08002B2CF9AE}" pid="3" name="MediaServiceImageTags">
    <vt:lpwstr/>
  </property>
</Properties>
</file>